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86" r:id="rId4"/>
    <p:sldId id="258" r:id="rId5"/>
    <p:sldId id="261" r:id="rId6"/>
    <p:sldId id="262" r:id="rId7"/>
    <p:sldId id="271" r:id="rId8"/>
    <p:sldId id="270" r:id="rId9"/>
    <p:sldId id="268" r:id="rId10"/>
    <p:sldId id="269" r:id="rId11"/>
    <p:sldId id="265" r:id="rId12"/>
    <p:sldId id="264" r:id="rId13"/>
    <p:sldId id="272" r:id="rId14"/>
    <p:sldId id="273" r:id="rId15"/>
    <p:sldId id="274" r:id="rId16"/>
    <p:sldId id="277" r:id="rId17"/>
    <p:sldId id="280" r:id="rId18"/>
    <p:sldId id="276" r:id="rId19"/>
    <p:sldId id="291" r:id="rId20"/>
    <p:sldId id="292" r:id="rId21"/>
    <p:sldId id="287" r:id="rId22"/>
    <p:sldId id="290" r:id="rId23"/>
    <p:sldId id="288" r:id="rId24"/>
    <p:sldId id="289" r:id="rId25"/>
    <p:sldId id="281" r:id="rId26"/>
    <p:sldId id="278" r:id="rId27"/>
    <p:sldId id="294" r:id="rId28"/>
    <p:sldId id="279" r:id="rId29"/>
    <p:sldId id="293" r:id="rId30"/>
    <p:sldId id="282" r:id="rId31"/>
    <p:sldId id="284" r:id="rId32"/>
    <p:sldId id="283" r:id="rId33"/>
  </p:sldIdLst>
  <p:sldSz cx="15122525" cy="9072563"/>
  <p:notesSz cx="6858000" cy="9144000"/>
  <p:defaultTextStyle>
    <a:defPPr>
      <a:defRPr lang="pt-BR"/>
    </a:defPPr>
    <a:lvl1pPr marL="0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9128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82573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73859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6514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56432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47718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39005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530291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50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07" autoAdjust="0"/>
  </p:normalViewPr>
  <p:slideViewPr>
    <p:cSldViewPr>
      <p:cViewPr>
        <p:scale>
          <a:sx n="75" d="100"/>
          <a:sy n="75" d="100"/>
        </p:scale>
        <p:origin x="-1224" y="-312"/>
      </p:cViewPr>
      <p:guideLst>
        <p:guide orient="horz" pos="285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DA05B-E51A-4062-A834-12E5A7EF8DFD}" type="datetimeFigureOut">
              <a:rPr lang="pt-BR" smtClean="0"/>
              <a:t>15/06/2025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571500" y="685800"/>
            <a:ext cx="5715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930C8-9080-4503-9827-8CF9F222F9C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3193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30C8-9080-4503-9827-8CF9F222F9C9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7535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7930C8-9080-4503-9827-8CF9F222F9C9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753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34190" y="2818375"/>
            <a:ext cx="12854146" cy="1944721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8379" y="5141119"/>
            <a:ext cx="10585768" cy="23185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1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82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7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65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4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30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8133903" y="480931"/>
            <a:ext cx="5626314" cy="1024023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249709" y="480931"/>
            <a:ext cx="16632153" cy="1024023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94575" y="5829962"/>
            <a:ext cx="12854146" cy="1801912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94575" y="3845340"/>
            <a:ext cx="12854146" cy="1984622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91286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8257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7385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6514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564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477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3900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5302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249710" y="2801575"/>
            <a:ext cx="11129234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2630985" y="2801575"/>
            <a:ext cx="11129232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030827"/>
            <a:ext cx="6681741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756126" y="2877179"/>
            <a:ext cx="6681741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7682034" y="2030827"/>
            <a:ext cx="6684366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7682034" y="2877179"/>
            <a:ext cx="6684366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7" y="361223"/>
            <a:ext cx="4975207" cy="153729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12487" y="361223"/>
            <a:ext cx="8453912" cy="774318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56127" y="1898518"/>
            <a:ext cx="4975207" cy="6205886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64121" y="6350794"/>
            <a:ext cx="9073515" cy="74974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64121" y="810650"/>
            <a:ext cx="9073515" cy="5443538"/>
          </a:xfrm>
        </p:spPr>
        <p:txBody>
          <a:bodyPr/>
          <a:lstStyle>
            <a:lvl1pPr marL="0" indent="0">
              <a:buNone/>
              <a:defRPr sz="4800"/>
            </a:lvl1pPr>
            <a:lvl2pPr marL="691286" indent="0">
              <a:buNone/>
              <a:defRPr sz="4200"/>
            </a:lvl2pPr>
            <a:lvl3pPr marL="1382573" indent="0">
              <a:buNone/>
              <a:defRPr sz="3600"/>
            </a:lvl3pPr>
            <a:lvl4pPr marL="2073859" indent="0">
              <a:buNone/>
              <a:defRPr sz="3000"/>
            </a:lvl4pPr>
            <a:lvl5pPr marL="2765146" indent="0">
              <a:buNone/>
              <a:defRPr sz="3000"/>
            </a:lvl5pPr>
            <a:lvl6pPr marL="3456432" indent="0">
              <a:buNone/>
              <a:defRPr sz="3000"/>
            </a:lvl6pPr>
            <a:lvl7pPr marL="4147718" indent="0">
              <a:buNone/>
              <a:defRPr sz="3000"/>
            </a:lvl7pPr>
            <a:lvl8pPr marL="4839005" indent="0">
              <a:buNone/>
              <a:defRPr sz="3000"/>
            </a:lvl8pPr>
            <a:lvl9pPr marL="5530291" indent="0">
              <a:buNone/>
              <a:defRPr sz="3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964121" y="7100541"/>
            <a:ext cx="9073515" cy="1064765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116932"/>
            <a:ext cx="13610273" cy="5987472"/>
          </a:xfrm>
          <a:prstGeom prst="rect">
            <a:avLst/>
          </a:prstGeom>
        </p:spPr>
        <p:txBody>
          <a:bodyPr vert="horz" lIns="138257" tIns="69129" rIns="138257" bIns="69129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56126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2E8E-F3B2-41C8-AE1A-E82CA6B0EAEC}" type="datetimeFigureOut">
              <a:rPr lang="pt-BR" smtClean="0"/>
              <a:pPr/>
              <a:t>15/06/2025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166863" y="8408922"/>
            <a:ext cx="4788800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10837810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82573" rtl="0" eaLnBrk="1" latinLnBrk="0" hangingPunct="1">
        <a:spcBef>
          <a:spcPct val="0"/>
        </a:spcBef>
        <a:buNone/>
        <a:defRPr sz="6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8465" indent="-518465" algn="l" defTabSz="138257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23340" indent="-432054" algn="l" defTabSz="1382573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19502" indent="-345643" algn="l" defTabSz="138257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110789" indent="-345643" algn="l" defTabSz="1382573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2075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93362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84648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82573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73859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514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56432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47718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39005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30291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8840216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857406" y="2664073"/>
            <a:ext cx="576064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400" dirty="0" smtClean="0">
                <a:latin typeface="Trebuchet MS" panose="020B0603020202020204" pitchFamily="34" charset="0"/>
                <a:ea typeface="Adobe Fan Heiti Std B" pitchFamily="34" charset="-128"/>
              </a:rPr>
              <a:t>A importância </a:t>
            </a:r>
            <a:r>
              <a:rPr lang="pt-BR" sz="4400" dirty="0">
                <a:latin typeface="Trebuchet MS" panose="020B0603020202020204" pitchFamily="34" charset="0"/>
                <a:ea typeface="Adobe Fan Heiti Std B" pitchFamily="34" charset="-128"/>
              </a:rPr>
              <a:t>do controle interno como instrumento </a:t>
            </a:r>
            <a:r>
              <a:rPr lang="pt-BR" sz="4400" dirty="0" smtClean="0">
                <a:latin typeface="Trebuchet MS" panose="020B0603020202020204" pitchFamily="34" charset="0"/>
                <a:ea typeface="Adobe Fan Heiti Std B" pitchFamily="34" charset="-128"/>
              </a:rPr>
              <a:t>de </a:t>
            </a:r>
            <a:r>
              <a:rPr lang="pt-BR" sz="4400" dirty="0" err="1" smtClean="0">
                <a:latin typeface="Trebuchet MS" panose="020B0603020202020204" pitchFamily="34" charset="0"/>
                <a:ea typeface="Adobe Fan Heiti Std B" pitchFamily="34" charset="-128"/>
              </a:rPr>
              <a:t>governanc</a:t>
            </a:r>
            <a:r>
              <a:rPr lang="pt-BR" sz="4400" dirty="0" err="1">
                <a:latin typeface="Trebuchet MS" panose="020B0603020202020204" pitchFamily="34" charset="0"/>
                <a:ea typeface="Adobe Fan Heiti Std B" pitchFamily="34" charset="-128"/>
              </a:rPr>
              <a:t>̧</a:t>
            </a:r>
            <a:r>
              <a:rPr lang="pt-BR" sz="4400" dirty="0" err="1" smtClean="0">
                <a:latin typeface="Trebuchet MS" panose="020B0603020202020204" pitchFamily="34" charset="0"/>
                <a:ea typeface="Adobe Fan Heiti Std B" pitchFamily="34" charset="-128"/>
              </a:rPr>
              <a:t>a</a:t>
            </a:r>
            <a:r>
              <a:rPr lang="pt-BR" sz="4400" dirty="0">
                <a:latin typeface="Trebuchet MS" panose="020B0603020202020204" pitchFamily="34" charset="0"/>
                <a:ea typeface="Adobe Fan Heiti Std B" pitchFamily="34" charset="-128"/>
              </a:rPr>
              <a:t> </a:t>
            </a:r>
            <a:r>
              <a:rPr lang="pt-BR" sz="4400" dirty="0" err="1" smtClean="0">
                <a:latin typeface="Trebuchet MS" panose="020B0603020202020204" pitchFamily="34" charset="0"/>
                <a:ea typeface="Adobe Fan Heiti Std B" pitchFamily="34" charset="-128"/>
              </a:rPr>
              <a:t>pública</a:t>
            </a:r>
            <a:endParaRPr lang="pt-BR" sz="4400" dirty="0" smtClean="0"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1709920" y="7632625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i="1" dirty="0">
                <a:latin typeface="Adobe Fan Heiti Std B" pitchFamily="34" charset="-128"/>
                <a:ea typeface="Adobe Fan Heiti Std B" pitchFamily="34" charset="-128"/>
              </a:rPr>
              <a:t>P</a:t>
            </a:r>
            <a:r>
              <a:rPr lang="pt-BR" i="1" dirty="0" smtClean="0">
                <a:latin typeface="Adobe Fan Heiti Std B" pitchFamily="34" charset="-128"/>
                <a:ea typeface="Adobe Fan Heiti Std B" pitchFamily="34" charset="-128"/>
              </a:rPr>
              <a:t>or </a:t>
            </a:r>
            <a:r>
              <a:rPr lang="pt-BR" i="1" dirty="0" smtClean="0">
                <a:latin typeface="Adobe Fan Heiti Std B" pitchFamily="34" charset="-128"/>
                <a:ea typeface="Adobe Fan Heiti Std B" pitchFamily="34" charset="-128"/>
              </a:rPr>
              <a:t>@</a:t>
            </a:r>
            <a:r>
              <a:rPr lang="pt-BR" i="1" dirty="0" err="1" smtClean="0">
                <a:latin typeface="Adobe Fan Heiti Std B" pitchFamily="34" charset="-128"/>
                <a:ea typeface="Adobe Fan Heiti Std B" pitchFamily="34" charset="-128"/>
              </a:rPr>
              <a:t>danielleagero</a:t>
            </a:r>
            <a:endParaRPr lang="pt-BR" i="1" dirty="0">
              <a:latin typeface="Adobe Fan Heiti Std B" pitchFamily="34" charset="-128"/>
              <a:ea typeface="Adobe Fan Heiti Std B" pitchFamily="34" charset="-128"/>
            </a:endParaRPr>
          </a:p>
        </p:txBody>
      </p:sp>
      <p:grpSp>
        <p:nvGrpSpPr>
          <p:cNvPr id="7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8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10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1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2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" y="0"/>
            <a:ext cx="12602668" cy="9064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2"/>
          <p:cNvGrpSpPr/>
          <p:nvPr/>
        </p:nvGrpSpPr>
        <p:grpSpPr>
          <a:xfrm>
            <a:off x="12745838" y="285199"/>
            <a:ext cx="2520280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687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5410979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ângulo 9"/>
          <p:cNvSpPr/>
          <p:nvPr/>
        </p:nvSpPr>
        <p:spPr>
          <a:xfrm>
            <a:off x="6746371" y="7056561"/>
            <a:ext cx="83883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dirty="0" smtClean="0">
                <a:solidFill>
                  <a:srgbClr val="002060"/>
                </a:solidFill>
                <a:latin typeface="Arial Black" panose="020B0A04020102020204" pitchFamily="34" charset="0"/>
                <a:ea typeface="Adobe Fan Heiti Std B" pitchFamily="34" charset="-128"/>
              </a:rPr>
              <a:t>O controle interno não é o sistema de controle interno!</a:t>
            </a:r>
            <a:endParaRPr lang="pt-BR" sz="4000" dirty="0">
              <a:solidFill>
                <a:srgbClr val="002060"/>
              </a:solidFill>
              <a:latin typeface="Arial Black" panose="020B0A04020102020204" pitchFamily="34" charset="0"/>
              <a:ea typeface="Adobe Fan Heiti Std B" pitchFamily="34" charset="-128"/>
            </a:endParaRPr>
          </a:p>
        </p:txBody>
      </p:sp>
      <p:grpSp>
        <p:nvGrpSpPr>
          <p:cNvPr id="5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7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8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9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1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2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362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616248" y="2232025"/>
            <a:ext cx="1202533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Instrução Normativa STN 16/1991</a:t>
            </a:r>
          </a:p>
          <a:p>
            <a:pPr algn="just"/>
            <a:endParaRPr lang="pt-BR" sz="3200" dirty="0" smtClean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  <a:p>
            <a:pPr algn="just"/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“O 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conjunto de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atividades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, planos, métodos e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procedimentos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 interligados utilizado com vistas a assegurar que o objetivo dos órgãos e entidades da administração pública sejam alcançados, de forma confiável e concreta, evidenciando eventuais desvios ao longo da gestão, até a consecução dos objetivos fixados pelo Poder Público</a:t>
            </a:r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.”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3315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440582" y="2160017"/>
            <a:ext cx="1202533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Instrução 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Normativa TCU n° </a:t>
            </a:r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84/2020</a:t>
            </a:r>
          </a:p>
          <a:p>
            <a:pPr algn="ctr"/>
            <a:endParaRPr lang="pt-BR" sz="3200" dirty="0" smtClean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  <a:p>
            <a:pPr algn="just"/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“</a:t>
            </a:r>
            <a:r>
              <a:rPr lang="pt-BR" sz="3200" u="sng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Processo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conduzido pela estrutura de governança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, administração e demais profissionais da UPC (Unidades Prestadoras de Contas) desenvolvido para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proporcionar segurança razoável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 quanto ao alcance dos objetivos relacionados ao uso econômico, eficaz e eficiente dos recursos na realização das operações, à confiabilidade das informações financeiras e de desempenho divulgadas e à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conformidade com leis 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e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regulamentos</a:t>
            </a:r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.” </a:t>
            </a:r>
            <a:endParaRPr lang="pt-BR" sz="32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3808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275358" y="1961257"/>
            <a:ext cx="1202533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Instrução Normativa Conjunta CGU-MP nº </a:t>
            </a:r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01/2016: </a:t>
            </a:r>
          </a:p>
          <a:p>
            <a:pPr algn="ctr"/>
            <a:endParaRPr lang="pt-BR" sz="32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  <a:p>
            <a:pPr algn="just"/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Controle interno 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da gestão: conjunto de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regras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,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procedimentos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, diretrizes, protocolos, rotinas de sistemas informatizados,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conferências e trâmites de documentos e informações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, entre outros,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operacionalizados de forma integrada pela direção e pelo corpo de servidores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 das organizações, destinados a enfrentar os riscos e fornecer segurança razoável de que, na consecução da missão da entidade, os seguintes objetivos gerais serão alcançados [...]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71809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1229692" y="1860014"/>
            <a:ext cx="1202533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Acórdão TCU 1171/2017:</a:t>
            </a:r>
          </a:p>
          <a:p>
            <a:pPr algn="ctr"/>
            <a:endParaRPr lang="pt-BR" sz="32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  <a:p>
            <a:pPr algn="just"/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Controle interno: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Processo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efetuado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 pela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administração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 e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por todo o corpo funcional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,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integrado ao processo de gestão em todas as áreas e todos os níveis 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de órgãos e entidades públicos, estruturado para </a:t>
            </a:r>
            <a:r>
              <a:rPr lang="pt-BR" sz="3200" u="sng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enfrentar riscos e fornecer razoável segurança</a:t>
            </a:r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 de que, na consecução da missão, dos objetivos e das metas institucionais, os princípios constitucionais da administração pública serão obedecidos e os seguintes objetivos gerais de controle serão atendidos</a:t>
            </a:r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...</a:t>
            </a:r>
            <a:endParaRPr lang="pt-BR" sz="32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83072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015"/>
            <a:ext cx="15122525" cy="9073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9771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122525" cy="9050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3024758" y="0"/>
            <a:ext cx="8424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dirty="0" smtClean="0">
                <a:solidFill>
                  <a:srgbClr val="002060"/>
                </a:solidFill>
                <a:latin typeface="Arial Black" panose="020B0A04020102020204" pitchFamily="34" charset="0"/>
                <a:ea typeface="Adobe Fan Heiti Std B" pitchFamily="34" charset="-128"/>
              </a:rPr>
              <a:t>Principais pontos que destacam a </a:t>
            </a:r>
          </a:p>
          <a:p>
            <a:pPr algn="ctr"/>
            <a:r>
              <a:rPr lang="pt-BR" sz="2800" dirty="0" smtClean="0">
                <a:solidFill>
                  <a:srgbClr val="002060"/>
                </a:solidFill>
                <a:latin typeface="Arial Black" panose="020B0A04020102020204" pitchFamily="34" charset="0"/>
                <a:ea typeface="Adobe Fan Heiti Std B" pitchFamily="34" charset="-128"/>
              </a:rPr>
              <a:t>importância do controle interno</a:t>
            </a:r>
            <a:endParaRPr lang="pt-BR" sz="2800" dirty="0">
              <a:solidFill>
                <a:srgbClr val="002060"/>
              </a:solidFill>
              <a:latin typeface="Arial Black" panose="020B0A04020102020204" pitchFamily="34" charset="0"/>
              <a:ea typeface="Adobe Fan Heiti Std B" pitchFamily="34" charset="-128"/>
            </a:endParaRPr>
          </a:p>
        </p:txBody>
      </p:sp>
      <p:grpSp>
        <p:nvGrpSpPr>
          <p:cNvPr id="5" name="Group 12"/>
          <p:cNvGrpSpPr/>
          <p:nvPr/>
        </p:nvGrpSpPr>
        <p:grpSpPr>
          <a:xfrm>
            <a:off x="12673830" y="285200"/>
            <a:ext cx="2074216" cy="1599973"/>
            <a:chOff x="0" y="0"/>
            <a:chExt cx="4558876" cy="3516507"/>
          </a:xfrm>
        </p:grpSpPr>
        <p:sp>
          <p:nvSpPr>
            <p:cNvPr id="7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8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9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0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1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6981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4558" y="647849"/>
            <a:ext cx="111612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latin typeface="Trebuchet MS" panose="020B0603020202020204" pitchFamily="34" charset="0"/>
                <a:ea typeface="Adobe Fan Heiti Std B" pitchFamily="34" charset="-128"/>
              </a:rPr>
              <a:t>As boas práticas de governança contribuem para a perenidade e qualidade da gestão.</a:t>
            </a:r>
          </a:p>
        </p:txBody>
      </p:sp>
      <p:sp>
        <p:nvSpPr>
          <p:cNvPr id="4" name="Retângulo 3"/>
          <p:cNvSpPr/>
          <p:nvPr/>
        </p:nvSpPr>
        <p:spPr>
          <a:xfrm>
            <a:off x="1224558" y="2991012"/>
            <a:ext cx="102971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>
                <a:latin typeface="Trebuchet MS" panose="020B0603020202020204" pitchFamily="34" charset="0"/>
              </a:rPr>
              <a:t>O que é governança corporativa</a:t>
            </a:r>
            <a:r>
              <a:rPr lang="pt-BR" b="1" dirty="0" smtClean="0">
                <a:latin typeface="Trebuchet MS" panose="020B0603020202020204" pitchFamily="34" charset="0"/>
              </a:rPr>
              <a:t>?</a:t>
            </a:r>
          </a:p>
          <a:p>
            <a:endParaRPr lang="pt-BR" b="1" dirty="0">
              <a:latin typeface="Trebuchet MS" panose="020B0603020202020204" pitchFamily="34" charset="0"/>
            </a:endParaRPr>
          </a:p>
          <a:p>
            <a:pPr algn="just"/>
            <a:r>
              <a:rPr lang="pt-BR" dirty="0">
                <a:latin typeface="Trebuchet MS" panose="020B0603020202020204" pitchFamily="34" charset="0"/>
              </a:rPr>
              <a:t>A governança corporativa é um </a:t>
            </a:r>
            <a:r>
              <a:rPr lang="pt-BR" b="1" dirty="0" smtClean="0">
                <a:latin typeface="Trebuchet MS" panose="020B0603020202020204" pitchFamily="34" charset="0"/>
              </a:rPr>
              <a:t>conjunto </a:t>
            </a:r>
            <a:r>
              <a:rPr lang="pt-BR" b="1" dirty="0">
                <a:latin typeface="Trebuchet MS" panose="020B0603020202020204" pitchFamily="34" charset="0"/>
              </a:rPr>
              <a:t>de estratégias que tem como objetivo gerar </a:t>
            </a:r>
            <a:r>
              <a:rPr lang="pt-BR" b="1" dirty="0" smtClean="0">
                <a:latin typeface="Trebuchet MS" panose="020B0603020202020204" pitchFamily="34" charset="0"/>
              </a:rPr>
              <a:t>confiança</a:t>
            </a:r>
            <a:r>
              <a:rPr lang="pt-BR" dirty="0" smtClean="0">
                <a:latin typeface="Trebuchet MS" panose="020B0603020202020204" pitchFamily="34" charset="0"/>
              </a:rPr>
              <a:t>.</a:t>
            </a:r>
          </a:p>
          <a:p>
            <a:pPr algn="just"/>
            <a:endParaRPr lang="pt-BR" dirty="0">
              <a:latin typeface="Trebuchet MS" panose="020B0603020202020204" pitchFamily="34" charset="0"/>
            </a:endParaRPr>
          </a:p>
          <a:p>
            <a:pPr algn="just"/>
            <a:r>
              <a:rPr lang="pt-BR" dirty="0">
                <a:latin typeface="Trebuchet MS" panose="020B0603020202020204" pitchFamily="34" charset="0"/>
              </a:rPr>
              <a:t>O </a:t>
            </a:r>
            <a:r>
              <a:rPr lang="pt-BR" dirty="0" smtClean="0">
                <a:latin typeface="Trebuchet MS" panose="020B0603020202020204" pitchFamily="34" charset="0"/>
              </a:rPr>
              <a:t>Instituto Brasileiro de Governança Corporativa (</a:t>
            </a:r>
            <a:r>
              <a:rPr lang="pt-BR" dirty="0">
                <a:latin typeface="Trebuchet MS" panose="020B0603020202020204" pitchFamily="34" charset="0"/>
              </a:rPr>
              <a:t>IBGC) define as boas práticas que são capazes de virar recomendações e alinhar interesses visando sempre a preservação e otimização do valor econômico de uma empresa.</a:t>
            </a:r>
          </a:p>
          <a:p>
            <a:pPr algn="just"/>
            <a:endParaRPr lang="pt-BR" dirty="0" smtClean="0">
              <a:latin typeface="Trebuchet MS" panose="020B0603020202020204" pitchFamily="34" charset="0"/>
            </a:endParaRPr>
          </a:p>
        </p:txBody>
      </p:sp>
      <p:grpSp>
        <p:nvGrpSpPr>
          <p:cNvPr id="7" name="Group 12"/>
          <p:cNvGrpSpPr/>
          <p:nvPr/>
        </p:nvGrpSpPr>
        <p:grpSpPr>
          <a:xfrm>
            <a:off x="12519057" y="285200"/>
            <a:ext cx="2228990" cy="1741844"/>
            <a:chOff x="0" y="0"/>
            <a:chExt cx="4558876" cy="3516507"/>
          </a:xfrm>
        </p:grpSpPr>
        <p:sp>
          <p:nvSpPr>
            <p:cNvPr id="8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10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1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2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8789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615440" y="3816201"/>
            <a:ext cx="111612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6000" b="1" dirty="0" smtClean="0">
                <a:latin typeface="Trebuchet MS" panose="020B0603020202020204" pitchFamily="34" charset="0"/>
                <a:ea typeface="Adobe Fan Heiti Std B" pitchFamily="34" charset="-128"/>
              </a:rPr>
              <a:t>Como gerar essas estratégias?</a:t>
            </a:r>
            <a:endParaRPr lang="pt-BR" sz="6000" b="1" dirty="0"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grpSp>
        <p:nvGrpSpPr>
          <p:cNvPr id="7" name="Group 12"/>
          <p:cNvGrpSpPr/>
          <p:nvPr/>
        </p:nvGrpSpPr>
        <p:grpSpPr>
          <a:xfrm>
            <a:off x="12519057" y="285200"/>
            <a:ext cx="2228990" cy="1741844"/>
            <a:chOff x="0" y="0"/>
            <a:chExt cx="4558876" cy="3516507"/>
          </a:xfrm>
        </p:grpSpPr>
        <p:sp>
          <p:nvSpPr>
            <p:cNvPr id="8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10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1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2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3397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774" y="-4"/>
            <a:ext cx="11920909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2"/>
          <p:cNvGrpSpPr/>
          <p:nvPr/>
        </p:nvGrpSpPr>
        <p:grpSpPr>
          <a:xfrm>
            <a:off x="360462" y="6830054"/>
            <a:ext cx="2520280" cy="1741844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380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26507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12"/>
          <p:cNvGrpSpPr/>
          <p:nvPr/>
        </p:nvGrpSpPr>
        <p:grpSpPr>
          <a:xfrm>
            <a:off x="12519057" y="285200"/>
            <a:ext cx="2228990" cy="1741844"/>
            <a:chOff x="0" y="0"/>
            <a:chExt cx="4558876" cy="3516507"/>
          </a:xfrm>
        </p:grpSpPr>
        <p:sp>
          <p:nvSpPr>
            <p:cNvPr id="8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10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1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2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2904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4558" y="1232624"/>
            <a:ext cx="11161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/>
              <a:t>Os princípios básicos de governança corporativa</a:t>
            </a:r>
            <a:endParaRPr lang="pt-BR" sz="3200" b="1" dirty="0"/>
          </a:p>
        </p:txBody>
      </p:sp>
      <p:sp>
        <p:nvSpPr>
          <p:cNvPr id="4" name="Retângulo 3"/>
          <p:cNvSpPr/>
          <p:nvPr/>
        </p:nvSpPr>
        <p:spPr>
          <a:xfrm>
            <a:off x="1182836" y="3384153"/>
            <a:ext cx="112332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/>
              <a:t>Os princípios básicos de governança corporativa permeiam, em maior ou menor grau, todas as práticas </a:t>
            </a:r>
            <a:r>
              <a:rPr lang="pt-BR" dirty="0" smtClean="0"/>
              <a:t>do Código das Melhores Práticas de Governança Corporativa, </a:t>
            </a:r>
            <a:r>
              <a:rPr lang="pt-BR" dirty="0"/>
              <a:t>e sua adequada adoção resulta em um clima de confiança tanto internamente quanto nas relações com terceiros. </a:t>
            </a:r>
            <a:endParaRPr lang="pt-BR" dirty="0" smtClean="0"/>
          </a:p>
          <a:p>
            <a:pPr algn="just"/>
            <a:endParaRPr lang="pt-BR" dirty="0" smtClean="0"/>
          </a:p>
          <a:p>
            <a:pPr algn="just"/>
            <a:r>
              <a:rPr lang="pt-BR" dirty="0" smtClean="0"/>
              <a:t>São </a:t>
            </a:r>
            <a:r>
              <a:rPr lang="pt-BR" dirty="0"/>
              <a:t>eles</a:t>
            </a:r>
            <a:r>
              <a:rPr lang="pt-BR" dirty="0" smtClean="0"/>
              <a:t>:</a:t>
            </a:r>
          </a:p>
        </p:txBody>
      </p:sp>
      <p:grpSp>
        <p:nvGrpSpPr>
          <p:cNvPr id="7" name="Group 12"/>
          <p:cNvGrpSpPr/>
          <p:nvPr/>
        </p:nvGrpSpPr>
        <p:grpSpPr>
          <a:xfrm>
            <a:off x="12519057" y="285200"/>
            <a:ext cx="2228990" cy="1741844"/>
            <a:chOff x="0" y="0"/>
            <a:chExt cx="4558876" cy="3516507"/>
          </a:xfrm>
        </p:grpSpPr>
        <p:sp>
          <p:nvSpPr>
            <p:cNvPr id="8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10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1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2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4856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4558" y="647849"/>
            <a:ext cx="11161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/>
              <a:t>Os princípios básicos de governança corporativa</a:t>
            </a:r>
            <a:endParaRPr lang="pt-BR" sz="3200" b="1" dirty="0"/>
          </a:p>
        </p:txBody>
      </p:sp>
      <p:grpSp>
        <p:nvGrpSpPr>
          <p:cNvPr id="7" name="Group 12"/>
          <p:cNvGrpSpPr/>
          <p:nvPr/>
        </p:nvGrpSpPr>
        <p:grpSpPr>
          <a:xfrm>
            <a:off x="12519057" y="285200"/>
            <a:ext cx="2228990" cy="1741844"/>
            <a:chOff x="0" y="0"/>
            <a:chExt cx="4558876" cy="3516507"/>
          </a:xfrm>
        </p:grpSpPr>
        <p:sp>
          <p:nvSpPr>
            <p:cNvPr id="8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10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1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2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627114"/>
              </p:ext>
            </p:extLst>
          </p:nvPr>
        </p:nvGraphicFramePr>
        <p:xfrm>
          <a:off x="834587" y="2027044"/>
          <a:ext cx="11926250" cy="6469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8971"/>
                <a:gridCol w="2318971"/>
                <a:gridCol w="1987578"/>
                <a:gridCol w="2650365"/>
                <a:gridCol w="2650365"/>
              </a:tblGrid>
              <a:tr h="767024">
                <a:tc>
                  <a:txBody>
                    <a:bodyPr/>
                    <a:lstStyle/>
                    <a:p>
                      <a:pPr algn="ctr"/>
                      <a:r>
                        <a:rPr lang="pt-BR" sz="20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Integridade</a:t>
                      </a:r>
                      <a:endParaRPr lang="pt-B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Transparência</a:t>
                      </a:r>
                      <a:endParaRPr lang="pt-B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Equidade</a:t>
                      </a:r>
                      <a:endParaRPr lang="pt-B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Responsabilização (</a:t>
                      </a:r>
                      <a:r>
                        <a:rPr lang="pt-BR" sz="2000" b="1" i="0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Accountability</a:t>
                      </a:r>
                      <a:r>
                        <a:rPr lang="pt-BR" sz="20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pt-B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Sustentabilidade</a:t>
                      </a:r>
                      <a:endParaRPr lang="pt-BR" sz="2000" dirty="0"/>
                    </a:p>
                  </a:txBody>
                  <a:tcPr/>
                </a:tc>
              </a:tr>
              <a:tr h="5702653">
                <a:tc>
                  <a:txBody>
                    <a:bodyPr/>
                    <a:lstStyle/>
                    <a:p>
                      <a:pPr algn="ctr"/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Praticar e promover o contínuo aprimoramento da </a:t>
                      </a:r>
                      <a:r>
                        <a:rPr lang="pt-BR" sz="1400" b="1" i="0" u="sng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cultura ética </a:t>
                      </a:r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 organização, evitando decisões sob a influência de conflitos de interesses, mantendo a coerência entre discurso e ação e preservando a lealdade à organização e o cuidado com suas partes interessadas, com a sociedade em geral e com o meio ambiente</a:t>
                      </a:r>
                      <a:endParaRPr lang="pt-B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Disponibilizar, para as partes interessadas</a:t>
                      </a:r>
                      <a:r>
                        <a:rPr lang="pt-BR" sz="1400" b="1" i="0" u="sng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informações verdadeiras</a:t>
                      </a:r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tempestivas, coerentes, claras e relevantes, </a:t>
                      </a:r>
                      <a:r>
                        <a:rPr lang="pt-BR" sz="1400" b="0" i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sejam elas positivas ou negativas</a:t>
                      </a:r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 não apenas aquelas exigidas por leis ou regulamentos. Essas informações não devem restringir-se ao desempenho econômico-financeiro, contemplando também os fatores ambiental, social e de governança. A promoção da transparência favorece o desenvolvimento dos negócios e estimula um ambiente de confiança para o relacionamento de todas as partes interessadas</a:t>
                      </a:r>
                      <a:endParaRPr lang="pt-BR" sz="14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1" i="0" u="sng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Tratar todos </a:t>
                      </a:r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 sócios e demais partes interessadas de </a:t>
                      </a:r>
                      <a:r>
                        <a:rPr lang="pt-BR" sz="1400" b="1" i="0" u="sng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maneira justa</a:t>
                      </a:r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levando em consideração seus direitos, deveres, necessidades, interesses e expectativas, como indivíduos ou coletivamente. A equidade pressupõe uma abordagem diferenciada conforme as relações e demandas de cada parte interessada com a organização, motivada pelo senso de justiça, respeito, diversidade, inclusão, pluralismo e igualdade de direitos e oportunidades;</a:t>
                      </a:r>
                      <a:endParaRPr lang="pt-BR" sz="14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Desempenhar suas funções com </a:t>
                      </a:r>
                      <a:r>
                        <a:rPr lang="pt-BR" sz="1400" b="1" i="0" u="sng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diligência</a:t>
                      </a:r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independência e com vistas à geração de valor sustentável no longo prazo, assumindo a responsabilidade pelas consequências de seus atos e omissões. Além disso, </a:t>
                      </a:r>
                      <a:r>
                        <a:rPr lang="pt-BR" sz="1400" b="1" i="0" u="sng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prestar contas de sua atuação</a:t>
                      </a:r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modo claro, conciso, compreensível e tempestivo, cientes de que suas decisões podem não apenas responsabilizá-los individualmente, como impactar a organização, suas partes interessadas e o meio ambiente;</a:t>
                      </a:r>
                      <a:endParaRPr lang="pt-BR" sz="14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Zelar pela </a:t>
                      </a:r>
                      <a:r>
                        <a:rPr lang="pt-BR" sz="1400" b="1" i="0" u="sng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viabilidade econômico-financeira </a:t>
                      </a:r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 organização, reduzir as externalidades negativas de seus negócios e operações, e aumentar as positivas, levando em consideração, no seu modelo de negócios, os diversos capitais (financeiro, manufaturado, intelectual, humano, social, natural, </a:t>
                      </a:r>
                      <a:r>
                        <a:rPr lang="pt-BR" sz="14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reputacional</a:t>
                      </a:r>
                      <a:r>
                        <a:rPr lang="pt-BR" sz="14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no curto, médio e longo prazos. Nessa perspectiva, compreender que as organizações atuam em uma relação de interdependência com os ecossistemas social, econômico e ambiental, fortalecendo seu protagonismo e suas responsabilidades perante a sociedade.</a:t>
                      </a:r>
                      <a:endParaRPr lang="pt-BR" sz="1400" b="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9238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4558" y="647849"/>
            <a:ext cx="11161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/>
              <a:t>Princípios que geram valor de longo prazo</a:t>
            </a:r>
          </a:p>
        </p:txBody>
      </p:sp>
      <p:sp>
        <p:nvSpPr>
          <p:cNvPr id="4" name="Retângulo 3"/>
          <p:cNvSpPr/>
          <p:nvPr/>
        </p:nvSpPr>
        <p:spPr>
          <a:xfrm>
            <a:off x="652194" y="3240137"/>
            <a:ext cx="1206869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/>
              <a:t>Governança corporativa é um sistema formado por </a:t>
            </a:r>
            <a:r>
              <a:rPr lang="pt-BR" u="sng" dirty="0"/>
              <a:t>princípios, regras, estruturas e processos</a:t>
            </a:r>
            <a:r>
              <a:rPr lang="pt-BR" dirty="0"/>
              <a:t> pelo qual as organizações são dirigidas e monitoradas, com vistas à geração de valor sustentável para a organização, para seus sócios e para a sociedade em geral. </a:t>
            </a:r>
            <a:endParaRPr lang="pt-BR" dirty="0" smtClean="0"/>
          </a:p>
          <a:p>
            <a:pPr algn="just"/>
            <a:endParaRPr lang="pt-BR" dirty="0" smtClean="0"/>
          </a:p>
          <a:p>
            <a:pPr algn="just"/>
            <a:r>
              <a:rPr lang="pt-BR" dirty="0" smtClean="0"/>
              <a:t>Esse </a:t>
            </a:r>
            <a:r>
              <a:rPr lang="pt-BR" dirty="0"/>
              <a:t>sistema baliza a atuação dos agentes de governança e demais indivíduos de uma organização na busca pelo equilíbrio entre os interesses de todas as partes, contribuindo positivamente para a sociedade e para o meio ambiente.</a:t>
            </a:r>
            <a:endParaRPr lang="pt-BR" dirty="0">
              <a:latin typeface="Trebuchet MS" panose="020B0603020202020204" pitchFamily="34" charset="0"/>
            </a:endParaRPr>
          </a:p>
        </p:txBody>
      </p:sp>
      <p:grpSp>
        <p:nvGrpSpPr>
          <p:cNvPr id="7" name="Group 12"/>
          <p:cNvGrpSpPr/>
          <p:nvPr/>
        </p:nvGrpSpPr>
        <p:grpSpPr>
          <a:xfrm>
            <a:off x="12519057" y="285200"/>
            <a:ext cx="2228990" cy="1741844"/>
            <a:chOff x="0" y="0"/>
            <a:chExt cx="4558876" cy="3516507"/>
          </a:xfrm>
        </p:grpSpPr>
        <p:sp>
          <p:nvSpPr>
            <p:cNvPr id="8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10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1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2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  <p:sp>
        <p:nvSpPr>
          <p:cNvPr id="3" name="Retângulo 2"/>
          <p:cNvSpPr/>
          <p:nvPr/>
        </p:nvSpPr>
        <p:spPr>
          <a:xfrm>
            <a:off x="8136280" y="7776641"/>
            <a:ext cx="46680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200" dirty="0"/>
              <a:t>https://www.ibgc.org.br/conhecimento/governanca-corporativa</a:t>
            </a:r>
          </a:p>
        </p:txBody>
      </p:sp>
    </p:spTree>
    <p:extLst>
      <p:ext uri="{BB962C8B-B14F-4D97-AF65-F5344CB8AC3E}">
        <p14:creationId xmlns:p14="http://schemas.microsoft.com/office/powerpoint/2010/main" val="1561852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4558" y="647849"/>
            <a:ext cx="11161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b="1" dirty="0"/>
              <a:t>Princípios que geram </a:t>
            </a:r>
            <a:r>
              <a:rPr lang="pt-BR" sz="3200" b="1" dirty="0" err="1" smtClean="0"/>
              <a:t>alor</a:t>
            </a:r>
            <a:r>
              <a:rPr lang="pt-BR" sz="3200" b="1" dirty="0" smtClean="0"/>
              <a:t> </a:t>
            </a:r>
            <a:r>
              <a:rPr lang="pt-BR" sz="3200" b="1" dirty="0"/>
              <a:t>de longo prazo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175" y="0"/>
            <a:ext cx="15172699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5672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4558" y="647849"/>
            <a:ext cx="11161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3200" b="1" dirty="0">
                <a:solidFill>
                  <a:schemeClr val="tx2"/>
                </a:solidFill>
                <a:latin typeface="Trebuchet MS" panose="020B0603020202020204" pitchFamily="34" charset="0"/>
              </a:rPr>
              <a:t>GOVERNANÇA PÚBLICA NO ÂMBITO DO RPPS</a:t>
            </a:r>
            <a:endParaRPr lang="pt-BR" sz="3200" dirty="0">
              <a:solidFill>
                <a:schemeClr val="tx2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584598" y="3312145"/>
            <a:ext cx="10945216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200" dirty="0" smtClean="0">
                <a:latin typeface="Trebuchet MS" panose="020B0603020202020204" pitchFamily="34" charset="0"/>
              </a:rPr>
              <a:t>Decreto Federal nº 9.203/2017, artigo </a:t>
            </a:r>
            <a:r>
              <a:rPr lang="pt-BR" sz="3200" dirty="0">
                <a:latin typeface="Trebuchet MS" panose="020B0603020202020204" pitchFamily="34" charset="0"/>
              </a:rPr>
              <a:t>2º, inciso </a:t>
            </a:r>
            <a:r>
              <a:rPr lang="pt-BR" sz="3200" dirty="0" smtClean="0">
                <a:latin typeface="Trebuchet MS" panose="020B0603020202020204" pitchFamily="34" charset="0"/>
              </a:rPr>
              <a:t>I</a:t>
            </a:r>
          </a:p>
          <a:p>
            <a:endParaRPr lang="pt-BR" sz="3200" dirty="0">
              <a:latin typeface="Trebuchet MS" panose="020B0603020202020204" pitchFamily="34" charset="0"/>
            </a:endParaRPr>
          </a:p>
          <a:p>
            <a:pPr algn="just"/>
            <a:r>
              <a:rPr lang="pt-BR" sz="3200" dirty="0" smtClean="0">
                <a:latin typeface="Trebuchet MS" panose="020B0603020202020204" pitchFamily="34" charset="0"/>
              </a:rPr>
              <a:t>Governança </a:t>
            </a:r>
            <a:r>
              <a:rPr lang="pt-BR" sz="3200" dirty="0">
                <a:latin typeface="Trebuchet MS" panose="020B0603020202020204" pitchFamily="34" charset="0"/>
              </a:rPr>
              <a:t>pública é um conjunto de </a:t>
            </a:r>
            <a:r>
              <a:rPr lang="pt-BR" sz="3200" u="sng" dirty="0">
                <a:latin typeface="Trebuchet MS" panose="020B0603020202020204" pitchFamily="34" charset="0"/>
              </a:rPr>
              <a:t>mecanismos</a:t>
            </a:r>
            <a:r>
              <a:rPr lang="pt-BR" sz="3200" dirty="0">
                <a:latin typeface="Trebuchet MS" panose="020B0603020202020204" pitchFamily="34" charset="0"/>
              </a:rPr>
              <a:t> de liderança, estratégia e </a:t>
            </a:r>
            <a:r>
              <a:rPr lang="pt-BR" sz="3200" u="sng" dirty="0">
                <a:latin typeface="Trebuchet MS" panose="020B0603020202020204" pitchFamily="34" charset="0"/>
              </a:rPr>
              <a:t>controle</a:t>
            </a:r>
            <a:r>
              <a:rPr lang="pt-BR" sz="3200" dirty="0">
                <a:latin typeface="Trebuchet MS" panose="020B0603020202020204" pitchFamily="34" charset="0"/>
              </a:rPr>
              <a:t> postos em prática para </a:t>
            </a:r>
            <a:r>
              <a:rPr lang="pt-BR" sz="3200" u="sng" dirty="0">
                <a:latin typeface="Trebuchet MS" panose="020B0603020202020204" pitchFamily="34" charset="0"/>
              </a:rPr>
              <a:t>avaliar</a:t>
            </a:r>
            <a:r>
              <a:rPr lang="pt-BR" sz="3200" dirty="0">
                <a:latin typeface="Trebuchet MS" panose="020B0603020202020204" pitchFamily="34" charset="0"/>
              </a:rPr>
              <a:t>, </a:t>
            </a:r>
            <a:r>
              <a:rPr lang="pt-BR" sz="3200" u="sng" dirty="0">
                <a:latin typeface="Trebuchet MS" panose="020B0603020202020204" pitchFamily="34" charset="0"/>
              </a:rPr>
              <a:t>direcionar</a:t>
            </a:r>
            <a:r>
              <a:rPr lang="pt-BR" sz="3200" dirty="0">
                <a:latin typeface="Trebuchet MS" panose="020B0603020202020204" pitchFamily="34" charset="0"/>
              </a:rPr>
              <a:t> e </a:t>
            </a:r>
            <a:r>
              <a:rPr lang="pt-BR" sz="3200" u="sng" dirty="0">
                <a:latin typeface="Trebuchet MS" panose="020B0603020202020204" pitchFamily="34" charset="0"/>
              </a:rPr>
              <a:t>monitorar a gestão</a:t>
            </a:r>
            <a:r>
              <a:rPr lang="pt-BR" sz="3200" dirty="0">
                <a:latin typeface="Trebuchet MS" panose="020B0603020202020204" pitchFamily="34" charset="0"/>
              </a:rPr>
              <a:t>, com vistas à condução de políticas públicas e à prestação de serviços de interesse da sociedade.</a:t>
            </a:r>
          </a:p>
          <a:p>
            <a:pPr algn="just"/>
            <a:endParaRPr lang="pt-BR" sz="3200" dirty="0">
              <a:solidFill>
                <a:srgbClr val="002060"/>
              </a:solidFill>
              <a:latin typeface="Arial Black" panose="020B0A04020102020204" pitchFamily="34" charset="0"/>
              <a:ea typeface="Adobe Fan Heiti Std B" pitchFamily="34" charset="-128"/>
            </a:endParaRPr>
          </a:p>
          <a:p>
            <a:pPr algn="just"/>
            <a:endParaRPr lang="pt-BR" dirty="0"/>
          </a:p>
        </p:txBody>
      </p:sp>
      <p:grpSp>
        <p:nvGrpSpPr>
          <p:cNvPr id="5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7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8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9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0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1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437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4558" y="647849"/>
            <a:ext cx="111612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As boas práticas de governança contribuem para a perenidade e qualidade da gestão.</a:t>
            </a:r>
            <a:endParaRPr lang="pt-BR" sz="32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224558" y="3240137"/>
            <a:ext cx="12313368" cy="407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4000" dirty="0">
                <a:latin typeface="Trebuchet MS" panose="020B0603020202020204" pitchFamily="34" charset="0"/>
              </a:rPr>
              <a:t>O propósito da governança não é a criação de mais controles e de mais burocracia. Ao contrário, a governança permite oportunidades de remover controles desnecessários, que se tornam empecilhos à entrega de resultados. </a:t>
            </a:r>
          </a:p>
          <a:p>
            <a:pPr algn="just"/>
            <a:endParaRPr lang="pt-BR" sz="3200" dirty="0">
              <a:solidFill>
                <a:srgbClr val="002060"/>
              </a:solidFill>
              <a:latin typeface="Arial Black" panose="020B0A04020102020204" pitchFamily="34" charset="0"/>
              <a:ea typeface="Adobe Fan Heiti Std B" pitchFamily="34" charset="-128"/>
            </a:endParaRPr>
          </a:p>
          <a:p>
            <a:pPr algn="just"/>
            <a:endParaRPr lang="pt-BR" dirty="0"/>
          </a:p>
        </p:txBody>
      </p:sp>
      <p:grpSp>
        <p:nvGrpSpPr>
          <p:cNvPr id="5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7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8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9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0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1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93332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8455805" y="3312145"/>
            <a:ext cx="57594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O ciclo envolve diversas partes interessadas e, neste caso, cabe à Governança fazer o acompanhamento (monitorar) e, por vezes, dar orientações (direcionar), para melhorar a efetividade da política pública e sua entrega à sociedade.</a:t>
            </a:r>
          </a:p>
          <a:p>
            <a:pPr algn="just"/>
            <a:r>
              <a:rPr lang="pt-BR" sz="2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(Rede Governança Brasil)</a:t>
            </a:r>
            <a:endParaRPr lang="pt-BR" sz="28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grpSp>
        <p:nvGrpSpPr>
          <p:cNvPr id="5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7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8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9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0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1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46" y="359817"/>
            <a:ext cx="7993310" cy="839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33954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4558" y="647849"/>
            <a:ext cx="111612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As boas práticas de governança contribuem para a perenidade e qualidade da gestão.</a:t>
            </a:r>
          </a:p>
        </p:txBody>
      </p:sp>
      <p:sp>
        <p:nvSpPr>
          <p:cNvPr id="4" name="Retângulo 3"/>
          <p:cNvSpPr/>
          <p:nvPr/>
        </p:nvSpPr>
        <p:spPr>
          <a:xfrm>
            <a:off x="1584598" y="3312145"/>
            <a:ext cx="10945216" cy="4447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dirty="0">
                <a:latin typeface="Trebuchet MS" panose="020B0603020202020204" pitchFamily="34" charset="0"/>
              </a:rPr>
              <a:t>Nicolau Maquiavel explicou em sua obra </a:t>
            </a:r>
            <a:r>
              <a:rPr lang="pt-BR" sz="3200" i="1" dirty="0">
                <a:latin typeface="Trebuchet MS" panose="020B0603020202020204" pitchFamily="34" charset="0"/>
              </a:rPr>
              <a:t>O Príncipe</a:t>
            </a:r>
            <a:r>
              <a:rPr lang="pt-BR" sz="3200" dirty="0">
                <a:latin typeface="Trebuchet MS" panose="020B0603020202020204" pitchFamily="34" charset="0"/>
              </a:rPr>
              <a:t> que: “Ao prever os problemas com antecedência – o que é possível somente àqueles que são dotados de prudência –, eles podem ser remediados a tempo, mas quando não são previstos, crescem a ponto de, apesar de reconhecidos, não ser mais possível corrigi-los." (MAQUIAVEL, 2018, p. 40). </a:t>
            </a:r>
          </a:p>
          <a:p>
            <a:pPr algn="just"/>
            <a:endParaRPr lang="pt-BR" sz="3200" dirty="0">
              <a:solidFill>
                <a:srgbClr val="002060"/>
              </a:solidFill>
              <a:latin typeface="Arial Black" panose="020B0A04020102020204" pitchFamily="34" charset="0"/>
              <a:ea typeface="Adobe Fan Heiti Std B" pitchFamily="34" charset="-128"/>
            </a:endParaRPr>
          </a:p>
          <a:p>
            <a:pPr algn="just"/>
            <a:endParaRPr lang="pt-BR" dirty="0"/>
          </a:p>
        </p:txBody>
      </p:sp>
      <p:grpSp>
        <p:nvGrpSpPr>
          <p:cNvPr id="5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7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8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9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0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1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95312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4558" y="647849"/>
            <a:ext cx="11161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CURIOSIDADE</a:t>
            </a:r>
            <a:endParaRPr lang="pt-BR" sz="32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584598" y="3312145"/>
            <a:ext cx="10945216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t-BR" sz="3200" dirty="0">
              <a:solidFill>
                <a:srgbClr val="002060"/>
              </a:solidFill>
              <a:latin typeface="Arial Black" panose="020B0A04020102020204" pitchFamily="34" charset="0"/>
              <a:ea typeface="Adobe Fan Heiti Std B" pitchFamily="34" charset="-128"/>
            </a:endParaRPr>
          </a:p>
          <a:p>
            <a:pPr algn="just"/>
            <a:endParaRPr lang="pt-BR" dirty="0"/>
          </a:p>
        </p:txBody>
      </p:sp>
      <p:grpSp>
        <p:nvGrpSpPr>
          <p:cNvPr id="5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7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8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280043" r="-81277" b="-208395"/>
              </a:stretch>
            </a:blipFill>
          </p:spPr>
        </p:sp>
        <p:sp>
          <p:nvSpPr>
            <p:cNvPr id="9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71630" t="-433787" r="-81277" b="-147114"/>
              </a:stretch>
            </a:blipFill>
          </p:spPr>
        </p:sp>
        <p:sp>
          <p:nvSpPr>
            <p:cNvPr id="10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b="-5193"/>
              </a:stretch>
            </a:blipFill>
          </p:spPr>
        </p:sp>
        <p:sp>
          <p:nvSpPr>
            <p:cNvPr id="11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798" y="1467727"/>
            <a:ext cx="24003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559532"/>
              </p:ext>
            </p:extLst>
          </p:nvPr>
        </p:nvGraphicFramePr>
        <p:xfrm>
          <a:off x="1728614" y="3024113"/>
          <a:ext cx="11017224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5684"/>
                <a:gridCol w="5351540"/>
              </a:tblGrid>
              <a:tr h="0">
                <a:tc>
                  <a:txBody>
                    <a:bodyPr/>
                    <a:lstStyle/>
                    <a:p>
                      <a:pPr marL="0" marR="0" indent="0" algn="l" defTabSz="138257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 smtClean="0"/>
                        <a:t>https://conhecimento.igcp.org.br/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https://www.rgb.org.br/</a:t>
                      </a:r>
                      <a:endParaRPr lang="pt-B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just" defTabSz="138257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000" b="1" dirty="0" smtClean="0"/>
                        <a:t>O Portal do Conhecimento tem como objetivo ser a principal fonte online para profissionais e entusiastas das áreas de Governança, </a:t>
                      </a:r>
                      <a:r>
                        <a:rPr lang="pt-BR" sz="2000" b="1" dirty="0" err="1" smtClean="0"/>
                        <a:t>Compliance</a:t>
                      </a:r>
                      <a:r>
                        <a:rPr lang="pt-BR" sz="2000" b="1" dirty="0" smtClean="0"/>
                        <a:t>, Gestão de Riscos, ESG (Ambiental, Social e Governança), Integridade e LGPD (Lei Geral de Proteção de Dados). Nasce da união de materiais provenientes do IGCP e do projeto social RGB, consolidando-se como um recurso abrangente e confiável.</a:t>
                      </a:r>
                      <a:endParaRPr lang="pt-BR" sz="2000" dirty="0" smtClean="0"/>
                    </a:p>
                    <a:p>
                      <a:pPr marL="0" marR="0" indent="0" algn="l" defTabSz="138257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dirty="0" smtClean="0"/>
                    </a:p>
                    <a:p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pt-B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 RGB é uma Associação que trabalha em Rede, qualificada tecnicamente, composta por servidores públicos, gestores públicos e privados, técnicos, professores, profissionais das mais diversas áreas, especialistas e sociedade, que, de forma conjunta, trabalham em prol da</a:t>
                      </a:r>
                      <a:r>
                        <a:rPr lang="pt-BR" sz="20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t-BR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Governança</a:t>
                      </a:r>
                      <a:r>
                        <a:rPr lang="pt-BR" sz="27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358" y="1532694"/>
            <a:ext cx="2647950" cy="134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3483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585" y="-1016"/>
            <a:ext cx="7128791" cy="907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2"/>
          <p:cNvGrpSpPr/>
          <p:nvPr/>
        </p:nvGrpSpPr>
        <p:grpSpPr>
          <a:xfrm>
            <a:off x="12457806" y="143793"/>
            <a:ext cx="2520280" cy="1741844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  <p:sp>
        <p:nvSpPr>
          <p:cNvPr id="2" name="Retângulo 1"/>
          <p:cNvSpPr/>
          <p:nvPr/>
        </p:nvSpPr>
        <p:spPr>
          <a:xfrm>
            <a:off x="6407137" y="1772479"/>
            <a:ext cx="755967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t-BR" sz="36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Estudos indicaram que:</a:t>
            </a:r>
            <a:endParaRPr lang="pt-BR" sz="36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7201221" y="2952105"/>
            <a:ext cx="7556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8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1. 56% dos estudantes de MBA reconheceram que trapaceiam. 54% Engenharia, 48% de Educação, 45% Faculdade de </a:t>
            </a:r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Direito.</a:t>
            </a:r>
          </a:p>
          <a:p>
            <a:pPr algn="just"/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(Professor Donald </a:t>
            </a:r>
            <a:r>
              <a:rPr lang="pt-BR" sz="1800" dirty="0" err="1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McCabe</a:t>
            </a:r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, Universidade </a:t>
            </a:r>
            <a:r>
              <a:rPr lang="pt-BR" sz="1800" dirty="0" err="1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Rutgers</a:t>
            </a:r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)</a:t>
            </a:r>
            <a:endParaRPr lang="pt-BR" sz="18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7201221" y="4248249"/>
            <a:ext cx="75567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2. 76% </a:t>
            </a:r>
            <a:r>
              <a:rPr lang="pt-BR" sz="18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dos </a:t>
            </a:r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funcionários corporativos observaram um alto nível de conduta ilegal/antiética no trabalho nos últimos 12 meses.</a:t>
            </a:r>
          </a:p>
          <a:p>
            <a:pPr algn="just"/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(Pesquisa de Integridade Organizacional da KPMG)</a:t>
            </a:r>
            <a:endParaRPr lang="pt-BR" sz="18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sp>
        <p:nvSpPr>
          <p:cNvPr id="13" name="Retângulo 12"/>
          <p:cNvSpPr/>
          <p:nvPr/>
        </p:nvSpPr>
        <p:spPr>
          <a:xfrm>
            <a:off x="7201221" y="5424183"/>
            <a:ext cx="75567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3. 65% </a:t>
            </a:r>
            <a:r>
              <a:rPr lang="pt-BR" sz="18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dos </a:t>
            </a:r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funcionários não denunciam violações; 96% temiam ser acusados de não trabalharem em equipe; 81% temiam que nada fosse feito; 68% temiam retaliação.</a:t>
            </a:r>
          </a:p>
          <a:p>
            <a:pPr algn="just"/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(Sociedade de Gestores de Recursos Humanos)</a:t>
            </a:r>
            <a:endParaRPr lang="pt-BR" sz="18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7201221" y="6884719"/>
            <a:ext cx="75622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4. Alunos do Ensino Médio: 74% colaram em uma prova, 93% mentiram para os pais, 78% mentiram para os professores, 37% mentiram para conseguir um emprego, 38% furtaram algo em um loja.</a:t>
            </a:r>
          </a:p>
          <a:p>
            <a:pPr algn="just"/>
            <a:r>
              <a:rPr lang="pt-BR" sz="18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(Instituto Josephson de Ética)</a:t>
            </a:r>
          </a:p>
        </p:txBody>
      </p:sp>
      <p:sp>
        <p:nvSpPr>
          <p:cNvPr id="6" name="Retângulo 5"/>
          <p:cNvSpPr/>
          <p:nvPr/>
        </p:nvSpPr>
        <p:spPr>
          <a:xfrm>
            <a:off x="10186975" y="8367950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14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Apresentado pelo Professor Licurgo Mourão</a:t>
            </a:r>
            <a:r>
              <a:rPr lang="pt-BR" sz="14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,</a:t>
            </a:r>
          </a:p>
          <a:p>
            <a:pPr algn="r"/>
            <a:r>
              <a:rPr lang="pt-BR" sz="1400" dirty="0" smtClean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 </a:t>
            </a:r>
            <a:r>
              <a:rPr lang="pt-BR" sz="1400" dirty="0">
                <a:solidFill>
                  <a:srgbClr val="002060"/>
                </a:solidFill>
                <a:latin typeface="Trebuchet MS" panose="020B0603020202020204" pitchFamily="34" charset="0"/>
                <a:ea typeface="Adobe Fan Heiti Std B" pitchFamily="34" charset="-128"/>
              </a:rPr>
              <a:t>no Seminário de Alta Performance na Gestão Pública</a:t>
            </a:r>
            <a:endParaRPr lang="pt-BR" sz="1400" dirty="0">
              <a:solidFill>
                <a:srgbClr val="002060"/>
              </a:solidFill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152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69773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2"/>
          <p:cNvGrpSpPr/>
          <p:nvPr/>
        </p:nvGrpSpPr>
        <p:grpSpPr>
          <a:xfrm>
            <a:off x="12745837" y="285199"/>
            <a:ext cx="2002209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095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37" y="791865"/>
            <a:ext cx="3522042" cy="3503812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Retângulo 3"/>
          <p:cNvSpPr/>
          <p:nvPr/>
        </p:nvSpPr>
        <p:spPr>
          <a:xfrm>
            <a:off x="4536926" y="1631935"/>
            <a:ext cx="88569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/>
              <a:t>QUALIFICAÇÃO TÉCNICA: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000" dirty="0"/>
              <a:t>Bacharel em Direito;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000" dirty="0"/>
              <a:t>Tecnólogo em Controladoria-Empresarial;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000" dirty="0"/>
              <a:t>Especialista em Licitações e Contratos, Gestão Pública </a:t>
            </a:r>
            <a:r>
              <a:rPr lang="pt-BR" sz="2000" dirty="0" smtClean="0"/>
              <a:t>e Gestão </a:t>
            </a:r>
            <a:r>
              <a:rPr lang="pt-BR" sz="2000" dirty="0"/>
              <a:t>Previdenciária;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000" dirty="0"/>
              <a:t>Controladora-Geral do Município de Nilópolis-RJ, desde 2021;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000" dirty="0"/>
              <a:t>Presidente do RPPS de Nilópolis, 2017-2021.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000" dirty="0"/>
              <a:t>Presidente do RPPS de Nova Iguaçu, 2013-2016.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000" dirty="0"/>
              <a:t>Servidora Pública concursada há 20 anos</a:t>
            </a:r>
            <a:r>
              <a:rPr lang="pt-BR" sz="2000" dirty="0" smtClean="0"/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pt-BR" sz="2000" dirty="0"/>
              <a:t>Profissional certificada </a:t>
            </a:r>
            <a:r>
              <a:rPr lang="pt-BR" sz="2000" dirty="0" smtClean="0"/>
              <a:t>pelo Instituto TOTUM Nível </a:t>
            </a:r>
            <a:r>
              <a:rPr lang="pt-BR" sz="2000" dirty="0"/>
              <a:t>Avançado (CP RPPS CGINV III)</a:t>
            </a:r>
          </a:p>
        </p:txBody>
      </p:sp>
      <p:sp>
        <p:nvSpPr>
          <p:cNvPr id="9" name="Retângulo 8"/>
          <p:cNvSpPr/>
          <p:nvPr/>
        </p:nvSpPr>
        <p:spPr>
          <a:xfrm>
            <a:off x="5401022" y="393720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 smtClean="0">
                <a:latin typeface="Trebuchet MS" panose="020B0603020202020204" pitchFamily="34" charset="0"/>
                <a:ea typeface="Adobe Fan Heiti Std B" pitchFamily="34" charset="-128"/>
              </a:rPr>
              <a:t>Quem sou eu?</a:t>
            </a:r>
            <a:endParaRPr lang="pt-BR" sz="3200" dirty="0">
              <a:latin typeface="Trebuchet MS" panose="020B0603020202020204" pitchFamily="34" charset="0"/>
              <a:ea typeface="Adobe Fan Heiti Std B" pitchFamily="34" charset="-128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4680942" y="5871254"/>
            <a:ext cx="7559675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2000" dirty="0"/>
              <a:t>QUALIFICAÇÃO PESSOAL:</a:t>
            </a:r>
          </a:p>
          <a:p>
            <a:pPr>
              <a:buFont typeface="Wingdings" pitchFamily="2" charset="2"/>
              <a:buChar char="Ø"/>
            </a:pPr>
            <a:r>
              <a:rPr lang="pt-BR" sz="2000" dirty="0"/>
              <a:t>Ser a mãe da Giovanna e a esposa do Willians </a:t>
            </a:r>
          </a:p>
          <a:p>
            <a:r>
              <a:rPr lang="pt-BR" sz="2000" dirty="0" smtClean="0"/>
              <a:t>(</a:t>
            </a:r>
            <a:r>
              <a:rPr lang="pt-BR" sz="2000" dirty="0"/>
              <a:t>Minha família é a minha maior conquista)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13960">
            <a:off x="785927" y="5136508"/>
            <a:ext cx="3414316" cy="2785719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8" name="Group 12"/>
          <p:cNvGrpSpPr/>
          <p:nvPr/>
        </p:nvGrpSpPr>
        <p:grpSpPr>
          <a:xfrm>
            <a:off x="12533205" y="285199"/>
            <a:ext cx="2214842" cy="1957199"/>
            <a:chOff x="0" y="0"/>
            <a:chExt cx="4558876" cy="3516507"/>
          </a:xfrm>
        </p:grpSpPr>
        <p:sp>
          <p:nvSpPr>
            <p:cNvPr id="11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12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280043" r="-81277" b="-208395"/>
              </a:stretch>
            </a:blipFill>
          </p:spPr>
        </p:sp>
        <p:sp>
          <p:nvSpPr>
            <p:cNvPr id="13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71630" t="-433787" r="-81277" b="-147114"/>
              </a:stretch>
            </a:blipFill>
          </p:spPr>
        </p:sp>
        <p:sp>
          <p:nvSpPr>
            <p:cNvPr id="14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b="-5193"/>
              </a:stretch>
            </a:blipFill>
          </p:spPr>
        </p:sp>
        <p:sp>
          <p:nvSpPr>
            <p:cNvPr id="15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824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6913190" y="2304033"/>
            <a:ext cx="482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200" dirty="0" smtClean="0">
                <a:latin typeface="Arial Black" panose="020B0A04020102020204" pitchFamily="34" charset="0"/>
                <a:ea typeface="Adobe Fan Heiti Std B" pitchFamily="34" charset="-128"/>
              </a:rPr>
              <a:t>Muito obrigada!</a:t>
            </a:r>
            <a:endParaRPr lang="pt-BR" sz="3200" dirty="0">
              <a:latin typeface="Arial Black" panose="020B0A04020102020204" pitchFamily="34" charset="0"/>
              <a:ea typeface="Adobe Fan Heiti Std B" pitchFamily="34" charset="-128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5392477" y="3456161"/>
            <a:ext cx="94330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dirty="0"/>
              <a:t>“Quem anda em integridade anda seguro, mas o que perverte os seus caminhos será conhecido.” Provérbios 10:9</a:t>
            </a:r>
          </a:p>
          <a:p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/>
          </a:p>
          <a:p>
            <a:pPr algn="r"/>
            <a:endParaRPr lang="pt-BR" dirty="0" smtClean="0"/>
          </a:p>
          <a:p>
            <a:pPr algn="r"/>
            <a:endParaRPr lang="pt-BR" dirty="0" smtClean="0"/>
          </a:p>
          <a:p>
            <a:pPr algn="r"/>
            <a:r>
              <a:rPr lang="pt-BR" dirty="0" smtClean="0"/>
              <a:t>Ministrado </a:t>
            </a:r>
            <a:r>
              <a:rPr lang="pt-BR" dirty="0"/>
              <a:t>por:</a:t>
            </a:r>
          </a:p>
          <a:p>
            <a:pPr algn="r"/>
            <a:r>
              <a:rPr lang="pt-BR" dirty="0"/>
              <a:t>Danielle Villas </a:t>
            </a:r>
            <a:r>
              <a:rPr lang="pt-BR" dirty="0" err="1"/>
              <a:t>Bôas</a:t>
            </a:r>
            <a:r>
              <a:rPr lang="pt-BR" dirty="0"/>
              <a:t> </a:t>
            </a:r>
            <a:r>
              <a:rPr lang="pt-BR" dirty="0" err="1"/>
              <a:t>Agero</a:t>
            </a:r>
            <a:r>
              <a:rPr lang="pt-BR" dirty="0"/>
              <a:t> </a:t>
            </a:r>
            <a:r>
              <a:rPr lang="pt-BR" dirty="0" smtClean="0"/>
              <a:t>Corrêa</a:t>
            </a:r>
          </a:p>
          <a:p>
            <a:pPr algn="r"/>
            <a:r>
              <a:rPr lang="pt-BR" dirty="0" smtClean="0"/>
              <a:t>Junho, </a:t>
            </a:r>
            <a:r>
              <a:rPr lang="pt-BR" dirty="0"/>
              <a:t>2025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155691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8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9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10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1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2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7406" y="4680297"/>
            <a:ext cx="1971675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97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231"/>
            <a:ext cx="15194109" cy="91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2"/>
          <p:cNvGrpSpPr/>
          <p:nvPr/>
        </p:nvGrpSpPr>
        <p:grpSpPr>
          <a:xfrm>
            <a:off x="12227767" y="285199"/>
            <a:ext cx="2520280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746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097765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ângulo 2"/>
          <p:cNvSpPr/>
          <p:nvPr/>
        </p:nvSpPr>
        <p:spPr>
          <a:xfrm>
            <a:off x="3816846" y="422586"/>
            <a:ext cx="633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dirty="0" smtClean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  <a:ea typeface="Adobe Fan Heiti Std B" pitchFamily="34" charset="-128"/>
              </a:rPr>
              <a:t>Gestão de riscos</a:t>
            </a:r>
            <a:endParaRPr lang="pt-BR" sz="28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  <a:ea typeface="Adobe Fan Heiti Std B" pitchFamily="34" charset="-128"/>
            </a:endParaRPr>
          </a:p>
        </p:txBody>
      </p:sp>
      <p:grpSp>
        <p:nvGrpSpPr>
          <p:cNvPr id="5" name="Group 12"/>
          <p:cNvGrpSpPr/>
          <p:nvPr/>
        </p:nvGrpSpPr>
        <p:grpSpPr>
          <a:xfrm>
            <a:off x="12385798" y="215353"/>
            <a:ext cx="2520280" cy="2040289"/>
            <a:chOff x="0" y="0"/>
            <a:chExt cx="4558876" cy="3516507"/>
          </a:xfrm>
        </p:grpSpPr>
        <p:sp>
          <p:nvSpPr>
            <p:cNvPr id="7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8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9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0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1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566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31" y="0"/>
            <a:ext cx="15133055" cy="907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4680942" y="222479"/>
            <a:ext cx="6133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800" dirty="0" smtClean="0">
                <a:solidFill>
                  <a:schemeClr val="bg1"/>
                </a:solidFill>
                <a:latin typeface="Arial Black" panose="020B0A04020102020204" pitchFamily="34" charset="0"/>
                <a:ea typeface="Adobe Fan Heiti Std B" pitchFamily="34" charset="-128"/>
              </a:rPr>
              <a:t>Base legal do controle interno</a:t>
            </a:r>
            <a:endParaRPr lang="pt-BR" dirty="0">
              <a:solidFill>
                <a:schemeClr val="bg1"/>
              </a:solidFill>
            </a:endParaRPr>
          </a:p>
        </p:txBody>
      </p:sp>
      <p:grpSp>
        <p:nvGrpSpPr>
          <p:cNvPr id="5" name="Group 12"/>
          <p:cNvGrpSpPr/>
          <p:nvPr/>
        </p:nvGrpSpPr>
        <p:grpSpPr>
          <a:xfrm>
            <a:off x="432470" y="6624513"/>
            <a:ext cx="2520280" cy="2040289"/>
            <a:chOff x="0" y="0"/>
            <a:chExt cx="4558876" cy="3516507"/>
          </a:xfrm>
        </p:grpSpPr>
        <p:sp>
          <p:nvSpPr>
            <p:cNvPr id="7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8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9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10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1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3697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718" y="27905"/>
            <a:ext cx="12724208" cy="907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2"/>
          <p:cNvGrpSpPr/>
          <p:nvPr/>
        </p:nvGrpSpPr>
        <p:grpSpPr>
          <a:xfrm>
            <a:off x="144438" y="143793"/>
            <a:ext cx="2520280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236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9245"/>
            <a:ext cx="12601823" cy="9091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2"/>
          <p:cNvGrpSpPr/>
          <p:nvPr/>
        </p:nvGrpSpPr>
        <p:grpSpPr>
          <a:xfrm>
            <a:off x="12686009" y="285199"/>
            <a:ext cx="2292077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887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7609" y="0"/>
            <a:ext cx="12889431" cy="9125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12"/>
          <p:cNvGrpSpPr/>
          <p:nvPr/>
        </p:nvGrpSpPr>
        <p:grpSpPr>
          <a:xfrm>
            <a:off x="12889853" y="144729"/>
            <a:ext cx="2074203" cy="2040289"/>
            <a:chOff x="0" y="0"/>
            <a:chExt cx="4558876" cy="3516507"/>
          </a:xfrm>
        </p:grpSpPr>
        <p:sp>
          <p:nvSpPr>
            <p:cNvPr id="5" name="TextBox 13"/>
            <p:cNvSpPr txBox="1"/>
            <p:nvPr/>
          </p:nvSpPr>
          <p:spPr>
            <a:xfrm>
              <a:off x="526907" y="3230092"/>
              <a:ext cx="3017676" cy="2864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736"/>
                </a:lnSpc>
              </a:pPr>
              <a:r>
                <a:rPr lang="en-US" sz="1240" dirty="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ARMAÇÃO DOS BÚZIOS - RJ</a:t>
              </a:r>
            </a:p>
          </p:txBody>
        </p:sp>
        <p:sp>
          <p:nvSpPr>
            <p:cNvPr id="7" name="Freeform 14"/>
            <p:cNvSpPr/>
            <p:nvPr/>
          </p:nvSpPr>
          <p:spPr>
            <a:xfrm>
              <a:off x="412791" y="2101901"/>
              <a:ext cx="3245909" cy="618484"/>
            </a:xfrm>
            <a:custGeom>
              <a:avLst/>
              <a:gdLst/>
              <a:ahLst/>
              <a:cxnLst/>
              <a:rect l="l" t="t" r="r" b="b"/>
              <a:pathLst>
                <a:path w="3245909" h="618484">
                  <a:moveTo>
                    <a:pt x="0" y="0"/>
                  </a:moveTo>
                  <a:lnTo>
                    <a:pt x="3245908" y="0"/>
                  </a:lnTo>
                  <a:lnTo>
                    <a:pt x="3245908" y="618484"/>
                  </a:lnTo>
                  <a:lnTo>
                    <a:pt x="0" y="6184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280043" r="-81277" b="-208395"/>
              </a:stretch>
            </a:blipFill>
          </p:spPr>
        </p:sp>
        <p:sp>
          <p:nvSpPr>
            <p:cNvPr id="8" name="Freeform 15"/>
            <p:cNvSpPr/>
            <p:nvPr/>
          </p:nvSpPr>
          <p:spPr>
            <a:xfrm>
              <a:off x="412791" y="2734879"/>
              <a:ext cx="3245908" cy="534497"/>
            </a:xfrm>
            <a:custGeom>
              <a:avLst/>
              <a:gdLst/>
              <a:ahLst/>
              <a:cxnLst/>
              <a:rect l="l" t="t" r="r" b="b"/>
              <a:pathLst>
                <a:path w="3245909" h="534497">
                  <a:moveTo>
                    <a:pt x="0" y="0"/>
                  </a:moveTo>
                  <a:lnTo>
                    <a:pt x="3245908" y="0"/>
                  </a:lnTo>
                  <a:lnTo>
                    <a:pt x="3245908" y="534497"/>
                  </a:lnTo>
                  <a:lnTo>
                    <a:pt x="0" y="5344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71630" t="-433787" r="-81277" b="-147114"/>
              </a:stretch>
            </a:blipFill>
          </p:spPr>
        </p:sp>
        <p:sp>
          <p:nvSpPr>
            <p:cNvPr id="9" name="Freeform 16"/>
            <p:cNvSpPr/>
            <p:nvPr/>
          </p:nvSpPr>
          <p:spPr>
            <a:xfrm>
              <a:off x="0" y="0"/>
              <a:ext cx="4558876" cy="2318581"/>
            </a:xfrm>
            <a:custGeom>
              <a:avLst/>
              <a:gdLst/>
              <a:ahLst/>
              <a:cxnLst/>
              <a:rect l="l" t="t" r="r" b="b"/>
              <a:pathLst>
                <a:path w="4558876" h="2318581">
                  <a:moveTo>
                    <a:pt x="0" y="0"/>
                  </a:moveTo>
                  <a:lnTo>
                    <a:pt x="4558876" y="0"/>
                  </a:lnTo>
                  <a:lnTo>
                    <a:pt x="4558876" y="2318581"/>
                  </a:lnTo>
                  <a:lnTo>
                    <a:pt x="0" y="23185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5193"/>
              </a:stretch>
            </a:blipFill>
          </p:spPr>
        </p:sp>
        <p:sp>
          <p:nvSpPr>
            <p:cNvPr id="10" name="TextBox 17"/>
            <p:cNvSpPr txBox="1"/>
            <p:nvPr/>
          </p:nvSpPr>
          <p:spPr>
            <a:xfrm>
              <a:off x="552500" y="1322798"/>
              <a:ext cx="1297265" cy="8273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09"/>
                </a:lnSpc>
              </a:pPr>
              <a:r>
                <a:rPr lang="en-US" sz="2935" spc="52" dirty="0" smtClean="0">
                  <a:solidFill>
                    <a:srgbClr val="0EFEC1"/>
                  </a:solidFill>
                  <a:latin typeface="Open Sans Extra Bold"/>
                  <a:ea typeface="Open Sans Extra Bold"/>
                  <a:cs typeface="Open Sans Extra Bold"/>
                  <a:sym typeface="Open Sans Extra Bold"/>
                </a:rPr>
                <a:t>XVI</a:t>
              </a:r>
              <a:endParaRPr lang="en-US" sz="2935" spc="52" dirty="0">
                <a:solidFill>
                  <a:srgbClr val="0EFEC1"/>
                </a:solidFill>
                <a:latin typeface="Open Sans Extra Bold"/>
                <a:ea typeface="Open Sans Extra Bold"/>
                <a:cs typeface="Open Sans Extra Bold"/>
                <a:sym typeface="Open Sans Extra Bol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991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</TotalTime>
  <Words>1702</Words>
  <Application>Microsoft Office PowerPoint</Application>
  <PresentationFormat>Personalizar</PresentationFormat>
  <Paragraphs>162</Paragraphs>
  <Slides>32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3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Escritorio</cp:lastModifiedBy>
  <cp:revision>56</cp:revision>
  <dcterms:created xsi:type="dcterms:W3CDTF">2023-01-16T17:00:17Z</dcterms:created>
  <dcterms:modified xsi:type="dcterms:W3CDTF">2025-06-15T16:04:36Z</dcterms:modified>
</cp:coreProperties>
</file>